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73" r:id="rId3"/>
    <p:sldId id="306" r:id="rId4"/>
    <p:sldId id="276" r:id="rId5"/>
    <p:sldId id="269" r:id="rId6"/>
    <p:sldId id="268" r:id="rId7"/>
    <p:sldId id="266" r:id="rId8"/>
    <p:sldId id="264" r:id="rId9"/>
    <p:sldId id="279" r:id="rId10"/>
    <p:sldId id="270" r:id="rId11"/>
    <p:sldId id="280" r:id="rId12"/>
    <p:sldId id="281" r:id="rId13"/>
    <p:sldId id="282" r:id="rId14"/>
    <p:sldId id="287" r:id="rId15"/>
    <p:sldId id="288" r:id="rId16"/>
    <p:sldId id="260" r:id="rId17"/>
    <p:sldId id="277" r:id="rId18"/>
    <p:sldId id="299" r:id="rId19"/>
    <p:sldId id="289" r:id="rId20"/>
    <p:sldId id="300" r:id="rId21"/>
    <p:sldId id="296" r:id="rId22"/>
    <p:sldId id="301" r:id="rId23"/>
    <p:sldId id="297" r:id="rId24"/>
    <p:sldId id="304" r:id="rId25"/>
    <p:sldId id="302" r:id="rId26"/>
    <p:sldId id="298" r:id="rId27"/>
    <p:sldId id="305" r:id="rId28"/>
    <p:sldId id="274"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88" autoAdjust="0"/>
    <p:restoredTop sz="86741" autoAdjust="0"/>
  </p:normalViewPr>
  <p:slideViewPr>
    <p:cSldViewPr snapToGrid="0" snapToObjects="1">
      <p:cViewPr varScale="1">
        <p:scale>
          <a:sx n="149" d="100"/>
          <a:sy n="149" d="100"/>
        </p:scale>
        <p:origin x="176" y="1136"/>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6.png>
</file>

<file path=ppt/media/image17.png>
</file>

<file path=ppt/media/image18.png>
</file>

<file path=ppt/media/image2.jpeg>
</file>

<file path=ppt/media/image3.jpe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5/10/21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a:t>
            </a:r>
            <a:r>
              <a:rPr lang="en-US" dirty="0" err="1"/>
              <a:t>Sanema</a:t>
            </a:r>
            <a:r>
              <a:rPr lang="en-US" dirty="0"/>
              <a:t> villages nasal and skin community </a:t>
            </a:r>
            <a:r>
              <a:rPr lang="en-US" dirty="0" err="1"/>
              <a:t>differend</a:t>
            </a:r>
            <a:r>
              <a:rPr lang="en-US" dirty="0"/>
              <a:t> by village. </a:t>
            </a:r>
          </a:p>
          <a:p>
            <a:r>
              <a:rPr lang="en-US" dirty="0"/>
              <a:t>Diversity in </a:t>
            </a:r>
            <a:r>
              <a:rPr lang="en-US" dirty="0" err="1"/>
              <a:t>kanarakuni</a:t>
            </a:r>
            <a:r>
              <a:rPr lang="en-US" dirty="0"/>
              <a:t> was for fecal and oral and highest for nasal and skin (Duncan’s test </a:t>
            </a:r>
            <a:r>
              <a:rPr lang="en-US" i="1" dirty="0"/>
              <a:t>p&lt;</a:t>
            </a:r>
            <a:r>
              <a:rPr lang="en-US" dirty="0"/>
              <a:t>0.05)</a:t>
            </a:r>
          </a:p>
        </p:txBody>
      </p:sp>
      <p:sp>
        <p:nvSpPr>
          <p:cNvPr id="4" name="Slide Number Placeholder 3"/>
          <p:cNvSpPr>
            <a:spLocks noGrp="1"/>
          </p:cNvSpPr>
          <p:nvPr>
            <p:ph type="sldNum" sz="quarter" idx="5"/>
          </p:nvPr>
        </p:nvSpPr>
        <p:spPr/>
        <p:txBody>
          <a:bodyPr/>
          <a:lstStyle/>
          <a:p>
            <a:fld id="{1B794AF0-99D8-6641-8B95-4F964E52684A}" type="slidenum">
              <a:rPr lang="en-US" smtClean="0"/>
              <a:t>4</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9</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12</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13</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15</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20</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5/10/21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5/10/21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5/10/21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5/10/21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5/10/21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5/10/21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5/10/21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5/10/21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5/10/21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5/10/21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954107"/>
          </a:xfrm>
          <a:prstGeom prst="rect">
            <a:avLst/>
          </a:prstGeom>
          <a:noFill/>
        </p:spPr>
        <p:txBody>
          <a:bodyPr wrap="square" rtlCol="0">
            <a:spAutoFit/>
          </a:bodyPr>
          <a:lstStyle/>
          <a:p>
            <a:r>
              <a:rPr lang="en-US" sz="800" b="1" dirty="0"/>
              <a:t>Figure 1  Microbiota alpha diversity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all body sites but right arm, and of gender in fecal and skin (right arm and right hand) microbiota. See table </a:t>
            </a:r>
            <a:r>
              <a:rPr lang="en-US" sz="800" dirty="0" err="1"/>
              <a:t>Sx</a:t>
            </a:r>
            <a:r>
              <a:rPr lang="en-US" sz="800" dirty="0"/>
              <a:t> for details.</a:t>
            </a:r>
          </a:p>
          <a:p>
            <a:endParaRPr lang="en-US" sz="800" dirty="0">
              <a:solidFill>
                <a:srgbClr val="FF0000"/>
              </a:solidFill>
            </a:endParaRP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107996"/>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7" name="Picture 6">
            <a:extLst>
              <a:ext uri="{FF2B5EF4-FFF2-40B4-BE49-F238E27FC236}">
                <a16:creationId xmlns:a16="http://schemas.microsoft.com/office/drawing/2014/main" id="{424032C0-F278-6541-8B97-EE2961C32B2D}"/>
              </a:ext>
            </a:extLst>
          </p:cNvPr>
          <p:cNvPicPr>
            <a:picLocks noChangeAspect="1"/>
          </p:cNvPicPr>
          <p:nvPr/>
        </p:nvPicPr>
        <p:blipFill>
          <a:blip r:embed="rId3"/>
          <a:stretch>
            <a:fillRect/>
          </a:stretch>
        </p:blipFill>
        <p:spPr>
          <a:xfrm>
            <a:off x="230646" y="917436"/>
            <a:ext cx="6104214" cy="3560103"/>
          </a:xfrm>
          <a:prstGeom prst="rect">
            <a:avLst/>
          </a:prstGeom>
        </p:spPr>
      </p:pic>
    </p:spTree>
    <p:extLst>
      <p:ext uri="{BB962C8B-B14F-4D97-AF65-F5344CB8AC3E}">
        <p14:creationId xmlns:p14="http://schemas.microsoft.com/office/powerpoint/2010/main" val="2496216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S1  Microbiota alpha diversity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4787222"/>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3" name="Picture 2">
            <a:extLst>
              <a:ext uri="{FF2B5EF4-FFF2-40B4-BE49-F238E27FC236}">
                <a16:creationId xmlns:a16="http://schemas.microsoft.com/office/drawing/2014/main" id="{4B0C811B-E67E-954E-A1FF-0D71F92D816D}"/>
              </a:ext>
            </a:extLst>
          </p:cNvPr>
          <p:cNvPicPr>
            <a:picLocks noChangeAspect="1"/>
          </p:cNvPicPr>
          <p:nvPr/>
        </p:nvPicPr>
        <p:blipFill>
          <a:blip r:embed="rId2"/>
          <a:stretch>
            <a:fillRect/>
          </a:stretch>
        </p:blipFill>
        <p:spPr>
          <a:xfrm>
            <a:off x="157046" y="1045103"/>
            <a:ext cx="6410009" cy="3669000"/>
          </a:xfrm>
          <a:prstGeom prst="rect">
            <a:avLst/>
          </a:prstGeom>
        </p:spPr>
      </p:pic>
    </p:spTree>
    <p:extLst>
      <p:ext uri="{BB962C8B-B14F-4D97-AF65-F5344CB8AC3E}">
        <p14:creationId xmlns:p14="http://schemas.microsoft.com/office/powerpoint/2010/main" val="1067096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multiple linear regression to effects or exposure, age, and gender on alpha diversities in multiple body sites. </a:t>
            </a:r>
            <a:r>
              <a:rPr lang="en-US" sz="1000" dirty="0"/>
              <a:t>P-value &lt;0.05 was highlighted.</a:t>
            </a:r>
          </a:p>
        </p:txBody>
      </p:sp>
      <p:sp>
        <p:nvSpPr>
          <p:cNvPr id="5" name="TextBox 4">
            <a:extLst>
              <a:ext uri="{FF2B5EF4-FFF2-40B4-BE49-F238E27FC236}">
                <a16:creationId xmlns:a16="http://schemas.microsoft.com/office/drawing/2014/main" id="{F2ECE0E3-A195-ED46-AE4E-4AB44FBF1FE2}"/>
              </a:ext>
            </a:extLst>
          </p:cNvPr>
          <p:cNvSpPr txBox="1"/>
          <p:nvPr/>
        </p:nvSpPr>
        <p:spPr>
          <a:xfrm>
            <a:off x="6380253" y="681254"/>
            <a:ext cx="2763747" cy="3647152"/>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Urban have been shown to significantly impact the alpha diversity for nearly all three indexes for all body sites, in both years, except for the Shannon index for the nasal microbiome.</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a:t>
            </a:r>
          </a:p>
          <a:p>
            <a:pPr marL="285750" indent="-285750">
              <a:buFont typeface="Arial" panose="020B0604020202020204" pitchFamily="34" charset="0"/>
              <a:buChar char="•"/>
            </a:pPr>
            <a:r>
              <a:rPr lang="en-US" sz="1100" dirty="0">
                <a:solidFill>
                  <a:srgbClr val="0000FF"/>
                </a:solidFill>
              </a:rPr>
              <a:t>In skin, more urban was associated with as much as 149 more ASV.</a:t>
            </a:r>
          </a:p>
          <a:p>
            <a:pPr marL="285750" indent="-285750">
              <a:buFont typeface="Arial" panose="020B0604020202020204" pitchFamily="34" charset="0"/>
              <a:buChar char="•"/>
            </a:pPr>
            <a:r>
              <a:rPr lang="en-US" sz="1100" dirty="0">
                <a:solidFill>
                  <a:srgbClr val="0000FF"/>
                </a:solidFill>
              </a:rPr>
              <a:t>Increasing age has associated with increasing alpha diversity in fecal, oral and nasal community but decreased alpha diversity in skin community.</a:t>
            </a:r>
          </a:p>
          <a:p>
            <a:pPr marL="285750" indent="-285750">
              <a:buFont typeface="Arial" panose="020B0604020202020204" pitchFamily="34" charset="0"/>
              <a:buChar char="•"/>
            </a:pPr>
            <a:r>
              <a:rPr lang="en-US" sz="1100" dirty="0">
                <a:solidFill>
                  <a:srgbClr val="0000FF"/>
                </a:solidFill>
              </a:rPr>
              <a:t>Gender difference is not a strong factor determining the alpha diversity</a:t>
            </a:r>
          </a:p>
        </p:txBody>
      </p:sp>
      <p:graphicFrame>
        <p:nvGraphicFramePr>
          <p:cNvPr id="2" name="Table 1">
            <a:extLst>
              <a:ext uri="{FF2B5EF4-FFF2-40B4-BE49-F238E27FC236}">
                <a16:creationId xmlns:a16="http://schemas.microsoft.com/office/drawing/2014/main" id="{928505A5-D3F6-3F47-8013-3F9DA98BBA42}"/>
              </a:ext>
            </a:extLst>
          </p:cNvPr>
          <p:cNvGraphicFramePr>
            <a:graphicFrameLocks noGrp="1"/>
          </p:cNvGraphicFramePr>
          <p:nvPr>
            <p:extLst>
              <p:ext uri="{D42A27DB-BD31-4B8C-83A1-F6EECF244321}">
                <p14:modId xmlns:p14="http://schemas.microsoft.com/office/powerpoint/2010/main" val="1155697991"/>
              </p:ext>
            </p:extLst>
          </p:nvPr>
        </p:nvGraphicFramePr>
        <p:xfrm>
          <a:off x="212658" y="681254"/>
          <a:ext cx="6028797" cy="4525952"/>
        </p:xfrm>
        <a:graphic>
          <a:graphicData uri="http://schemas.openxmlformats.org/drawingml/2006/table">
            <a:tbl>
              <a:tblPr/>
              <a:tblGrid>
                <a:gridCol w="511735">
                  <a:extLst>
                    <a:ext uri="{9D8B030D-6E8A-4147-A177-3AD203B41FA5}">
                      <a16:colId xmlns:a16="http://schemas.microsoft.com/office/drawing/2014/main" val="2179230756"/>
                    </a:ext>
                  </a:extLst>
                </a:gridCol>
                <a:gridCol w="581585">
                  <a:extLst>
                    <a:ext uri="{9D8B030D-6E8A-4147-A177-3AD203B41FA5}">
                      <a16:colId xmlns:a16="http://schemas.microsoft.com/office/drawing/2014/main" val="2084785070"/>
                    </a:ext>
                  </a:extLst>
                </a:gridCol>
                <a:gridCol w="270435">
                  <a:extLst>
                    <a:ext uri="{9D8B030D-6E8A-4147-A177-3AD203B41FA5}">
                      <a16:colId xmlns:a16="http://schemas.microsoft.com/office/drawing/2014/main" val="4040552879"/>
                    </a:ext>
                  </a:extLst>
                </a:gridCol>
                <a:gridCol w="438710">
                  <a:extLst>
                    <a:ext uri="{9D8B030D-6E8A-4147-A177-3AD203B41FA5}">
                      <a16:colId xmlns:a16="http://schemas.microsoft.com/office/drawing/2014/main" val="830361210"/>
                    </a:ext>
                  </a:extLst>
                </a:gridCol>
                <a:gridCol w="356160">
                  <a:extLst>
                    <a:ext uri="{9D8B030D-6E8A-4147-A177-3AD203B41FA5}">
                      <a16:colId xmlns:a16="http://schemas.microsoft.com/office/drawing/2014/main" val="2240802919"/>
                    </a:ext>
                  </a:extLst>
                </a:gridCol>
                <a:gridCol w="416788">
                  <a:extLst>
                    <a:ext uri="{9D8B030D-6E8A-4147-A177-3AD203B41FA5}">
                      <a16:colId xmlns:a16="http://schemas.microsoft.com/office/drawing/2014/main" val="3867717848"/>
                    </a:ext>
                  </a:extLst>
                </a:gridCol>
                <a:gridCol w="575564">
                  <a:extLst>
                    <a:ext uri="{9D8B030D-6E8A-4147-A177-3AD203B41FA5}">
                      <a16:colId xmlns:a16="http://schemas.microsoft.com/office/drawing/2014/main" val="2384203040"/>
                    </a:ext>
                  </a:extLst>
                </a:gridCol>
                <a:gridCol w="575564">
                  <a:extLst>
                    <a:ext uri="{9D8B030D-6E8A-4147-A177-3AD203B41FA5}">
                      <a16:colId xmlns:a16="http://schemas.microsoft.com/office/drawing/2014/main" val="758482358"/>
                    </a:ext>
                  </a:extLst>
                </a:gridCol>
                <a:gridCol w="575564">
                  <a:extLst>
                    <a:ext uri="{9D8B030D-6E8A-4147-A177-3AD203B41FA5}">
                      <a16:colId xmlns:a16="http://schemas.microsoft.com/office/drawing/2014/main" val="2592200522"/>
                    </a:ext>
                  </a:extLst>
                </a:gridCol>
                <a:gridCol w="575564">
                  <a:extLst>
                    <a:ext uri="{9D8B030D-6E8A-4147-A177-3AD203B41FA5}">
                      <a16:colId xmlns:a16="http://schemas.microsoft.com/office/drawing/2014/main" val="3987623356"/>
                    </a:ext>
                  </a:extLst>
                </a:gridCol>
                <a:gridCol w="575564">
                  <a:extLst>
                    <a:ext uri="{9D8B030D-6E8A-4147-A177-3AD203B41FA5}">
                      <a16:colId xmlns:a16="http://schemas.microsoft.com/office/drawing/2014/main" val="4084717242"/>
                    </a:ext>
                  </a:extLst>
                </a:gridCol>
                <a:gridCol w="575564">
                  <a:extLst>
                    <a:ext uri="{9D8B030D-6E8A-4147-A177-3AD203B41FA5}">
                      <a16:colId xmlns:a16="http://schemas.microsoft.com/office/drawing/2014/main" val="1878493649"/>
                    </a:ext>
                  </a:extLst>
                </a:gridCol>
              </a:tblGrid>
              <a:tr h="141436">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Factor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Body_Sites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Year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Faith_PD</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Observed_ASV</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Shannon</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92103535"/>
                  </a:ext>
                </a:extLst>
              </a:tr>
              <a:tr h="141436">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9630757"/>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Exposure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Low)</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-52.096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-3.995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218252478"/>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-3.493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-30.235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-3.694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793401308"/>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-2.385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-23.322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6253582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-2.236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-3.239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-17.705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1551284"/>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7.200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43.186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1421610"/>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4.048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17.844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1202795"/>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15.487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7.254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102.915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5.868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166903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8.574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56.245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38285454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20.249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10.688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149.137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9.296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34156306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16.518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135.026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94866098"/>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5858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0.190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24774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79905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5.588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4.116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237007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001259139"/>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76316586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6071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-0.072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741272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-2.210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155353432"/>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-1.330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429866041"/>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Gender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F)</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-29.899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-1.978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08995066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-1.201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-8.577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0.342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254829"/>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-0.991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844954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7175607"/>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-9.163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-0.534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68147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-10.553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815939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4.926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42.255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22695287"/>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1.547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13.669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3723107"/>
                  </a:ext>
                </a:extLst>
              </a:tr>
              <a:tr h="141436">
                <a:tc vMerge="1">
                  <a:txBody>
                    <a:bodyPr/>
                    <a:lstStyle/>
                    <a:p>
                      <a:endParaRPr lang="en-US"/>
                    </a:p>
                  </a:txBody>
                  <a:tcPr/>
                </a:tc>
                <a:tc rowSpan="2">
                  <a:txBody>
                    <a:bodyPr/>
                    <a:lstStyle/>
                    <a:p>
                      <a:pPr algn="ctr" fontAlgn="ctr"/>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6.619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44.567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2.806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3688310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5.432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1.925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50.573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77480"/>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9835</TotalTime>
  <Words>4891</Words>
  <Application>Microsoft Macintosh PowerPoint</Application>
  <PresentationFormat>On-screen Show (4:3)</PresentationFormat>
  <Paragraphs>1454</Paragraphs>
  <Slides>28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171</cp:revision>
  <dcterms:created xsi:type="dcterms:W3CDTF">2019-11-02T14:33:36Z</dcterms:created>
  <dcterms:modified xsi:type="dcterms:W3CDTF">2021-05-10T20:53:21Z</dcterms:modified>
</cp:coreProperties>
</file>